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Bungee Inlin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4F0A6A1-FAB0-4214-9BD7-0D3AC8080D43}">
  <a:tblStyle styleId="{A4F0A6A1-FAB0-4214-9BD7-0D3AC8080D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BungeeInlin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fivethirtyeight/russian-troll-tweets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fivethirtyeight/russian-troll-tweet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fivethirtyeight/russian-troll-tweet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fivethirtyeight/russian-troll-tweets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fivethirtyeight/russian-troll-tweets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fivethirtyeight/russian-troll-tweets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fivethirtyeight/russian-troll-tweet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01bcb97b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01bcb97b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036fe1956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036fe195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https://www.kaggle.com/fivethirtyeight/russian-troll-tweets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0156d353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0156d353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01bcb97b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01bcb97b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029f1770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029f1770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029f1770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029f1770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029f1770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029f1770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01bcb97b7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01bcb97b7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036fe1956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036fe1956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https://www.kaggle.com/fivethirtyeight/russian-troll-tweets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036fe1956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036fe1956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https://www.kaggle.com/fivethirtyeight/russian-troll-tweets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036fe1956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036fe1956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https://www.kaggle.com/fivethirtyeight/russian-troll-tweets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036fe1956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036fe1956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 employees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Clemson Professors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036fe1956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036fe1956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https://www.kaggle.com/fivethirtyeight/russian-troll-tweets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029f1770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029f1770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note, as the amount of words and hashtags used went up, the importance of words ranking went down and importance of hashtags ranking went up. Features used in Naive bayes: region in the US or not, english acct or not, was it a retweet, num top words included, top hashtags included. Close to 800,000 words and 40,000 hashtags. Issue model faces is that is looks at single tweets rather than authors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029f1770d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029f1770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029f1770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029f1770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036fe19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036fe19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029f1770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029f1770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029f1770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029f1770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Presence of false information should be regulated by exploiting the data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Social media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01bcb97b7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01bcb97b7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https://www.kaggle.com/fivethirtyeight/russian-troll-tweets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columns!!!!!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0156d353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0156d353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36fe1956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36fe1956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036fe1956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036fe1956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01bcb97b7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01bcb97b7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036fe195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036fe195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https://www.kaggle.com/fivethirtyeight/russian-troll-tweets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Relationship Id="rId4" Type="http://schemas.openxmlformats.org/officeDocument/2006/relationships/image" Target="../media/image7.png"/><Relationship Id="rId5" Type="http://schemas.openxmlformats.org/officeDocument/2006/relationships/image" Target="../media/image36.png"/><Relationship Id="rId6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632450" y="1675050"/>
            <a:ext cx="5879100" cy="17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who</a:t>
            </a:r>
            <a:r>
              <a:rPr lang="en" sz="3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picked trump:</a:t>
            </a:r>
            <a:endParaRPr sz="36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america</a:t>
            </a:r>
            <a:r>
              <a:rPr lang="en" sz="3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r>
              <a:rPr lang="en" sz="3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or</a:t>
            </a:r>
            <a:r>
              <a:rPr lang="en" sz="3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r>
              <a:rPr lang="en" sz="3600">
                <a:solidFill>
                  <a:srgbClr val="1C4587"/>
                </a:solidFill>
                <a:latin typeface="Bungee Inline"/>
                <a:ea typeface="Bungee Inline"/>
                <a:cs typeface="Bungee Inline"/>
                <a:sym typeface="Bungee Inline"/>
              </a:rPr>
              <a:t>russia</a:t>
            </a:r>
            <a:r>
              <a:rPr lang="en" sz="3600">
                <a:solidFill>
                  <a:srgbClr val="1C4587"/>
                </a:solidFill>
                <a:latin typeface="Bungee Inline"/>
                <a:ea typeface="Bungee Inline"/>
                <a:cs typeface="Bungee Inline"/>
                <a:sym typeface="Bungee Inline"/>
              </a:rPr>
              <a:t>?</a:t>
            </a:r>
            <a:endParaRPr>
              <a:solidFill>
                <a:srgbClr val="FF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Aifaz</a:t>
            </a:r>
            <a:r>
              <a:rPr lang="en" sz="1600">
                <a:solidFill>
                  <a:srgbClr val="E06666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r>
              <a:rPr lang="en" sz="16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| </a:t>
            </a:r>
            <a:r>
              <a:rPr lang="en" sz="1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Andrew </a:t>
            </a:r>
            <a:r>
              <a:rPr lang="en" sz="1600">
                <a:solidFill>
                  <a:srgbClr val="1C4587"/>
                </a:solidFill>
                <a:latin typeface="Bungee Inline"/>
                <a:ea typeface="Bungee Inline"/>
                <a:cs typeface="Bungee Inline"/>
                <a:sym typeface="Bungee Inline"/>
              </a:rPr>
              <a:t>|</a:t>
            </a:r>
            <a:r>
              <a:rPr lang="en" sz="1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Avani </a:t>
            </a:r>
            <a:r>
              <a:rPr lang="en" sz="16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| </a:t>
            </a:r>
            <a:r>
              <a:rPr lang="en" sz="1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Jonathan</a:t>
            </a:r>
            <a:endParaRPr sz="16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7975300" y="-37100"/>
            <a:ext cx="115500" cy="52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8195125" y="-30400"/>
            <a:ext cx="115500" cy="5211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8414950" y="-30400"/>
            <a:ext cx="115500" cy="5211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9350" y="2648425"/>
            <a:ext cx="2608750" cy="26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/>
          <p:nvPr/>
        </p:nvSpPr>
        <p:spPr>
          <a:xfrm>
            <a:off x="1456050" y="142550"/>
            <a:ext cx="6231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common Hashtags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99" name="Google Shape;2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78" y="1068525"/>
            <a:ext cx="4265226" cy="343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2"/>
          <p:cNvSpPr/>
          <p:nvPr/>
        </p:nvSpPr>
        <p:spPr>
          <a:xfrm>
            <a:off x="4989400" y="1109750"/>
            <a:ext cx="3766200" cy="3822600"/>
          </a:xfrm>
          <a:prstGeom prst="rect">
            <a:avLst/>
          </a:prstGeom>
          <a:solidFill>
            <a:srgbClr val="F06E1A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5331400" y="1269525"/>
            <a:ext cx="30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insights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5047300" y="1689875"/>
            <a:ext cx="3650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Trolls focused heavily on news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03" name="Google Shape;3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038" y="3402325"/>
            <a:ext cx="1858925" cy="13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2"/>
          <p:cNvSpPr/>
          <p:nvPr/>
        </p:nvSpPr>
        <p:spPr>
          <a:xfrm>
            <a:off x="306775" y="4507250"/>
            <a:ext cx="4265100" cy="425100"/>
          </a:xfrm>
          <a:prstGeom prst="rect">
            <a:avLst/>
          </a:prstGeom>
          <a:solidFill>
            <a:srgbClr val="F06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#1 - News (124,946)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05" name="Google Shape;305;p22"/>
          <p:cNvSpPr txBox="1"/>
          <p:nvPr/>
        </p:nvSpPr>
        <p:spPr>
          <a:xfrm>
            <a:off x="5047313" y="2646375"/>
            <a:ext cx="3650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Sports are a common topic of discussion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06" name="Google Shape;306;p22"/>
          <p:cNvSpPr txBox="1"/>
          <p:nvPr/>
        </p:nvSpPr>
        <p:spPr>
          <a:xfrm>
            <a:off x="4989400" y="2168113"/>
            <a:ext cx="37662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Cleveland made the list somehow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/>
          <p:nvPr/>
        </p:nvSpPr>
        <p:spPr>
          <a:xfrm>
            <a:off x="1521850" y="1975130"/>
            <a:ext cx="59238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12" name="Google Shape;312;p23"/>
          <p:cNvPicPr preferRelativeResize="0"/>
          <p:nvPr/>
        </p:nvPicPr>
        <p:blipFill rotWithShape="1">
          <a:blip r:embed="rId3">
            <a:alphaModFix/>
          </a:blip>
          <a:srcRect b="10885" l="9539" r="2540" t="4797"/>
          <a:stretch/>
        </p:blipFill>
        <p:spPr>
          <a:xfrm>
            <a:off x="1646255" y="951650"/>
            <a:ext cx="6078600" cy="27264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3" name="Google Shape;313;p23"/>
          <p:cNvSpPr txBox="1"/>
          <p:nvPr/>
        </p:nvSpPr>
        <p:spPr>
          <a:xfrm>
            <a:off x="414750" y="170450"/>
            <a:ext cx="83145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Tweet Sensitivity over time</a:t>
            </a:r>
            <a:endParaRPr sz="29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1646100" y="3677992"/>
            <a:ext cx="6078600" cy="914400"/>
          </a:xfrm>
          <a:prstGeom prst="rect">
            <a:avLst/>
          </a:prstGeom>
          <a:solidFill>
            <a:srgbClr val="F06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cxnSp>
        <p:nvCxnSpPr>
          <p:cNvPr id="315" name="Google Shape;315;p23"/>
          <p:cNvCxnSpPr/>
          <p:nvPr/>
        </p:nvCxnSpPr>
        <p:spPr>
          <a:xfrm>
            <a:off x="495018" y="4866325"/>
            <a:ext cx="817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16" name="Google Shape;316;p23"/>
          <p:cNvSpPr/>
          <p:nvPr/>
        </p:nvSpPr>
        <p:spPr>
          <a:xfrm>
            <a:off x="4109550" y="4822975"/>
            <a:ext cx="86700" cy="86700"/>
          </a:xfrm>
          <a:prstGeom prst="ellipse">
            <a:avLst/>
          </a:prstGeom>
          <a:solidFill>
            <a:srgbClr val="F06E1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4261950" y="4822975"/>
            <a:ext cx="86700" cy="86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4414350" y="4822975"/>
            <a:ext cx="86700" cy="86700"/>
          </a:xfrm>
          <a:prstGeom prst="ellipse">
            <a:avLst/>
          </a:prstGeom>
          <a:solidFill>
            <a:srgbClr val="F06E1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>
            <a:off x="4566750" y="4822975"/>
            <a:ext cx="86700" cy="86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>
            <a:off x="4719150" y="4822975"/>
            <a:ext cx="86700" cy="86700"/>
          </a:xfrm>
          <a:prstGeom prst="ellipse">
            <a:avLst/>
          </a:prstGeom>
          <a:solidFill>
            <a:srgbClr val="F06E1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>
            <a:off x="451950" y="4822975"/>
            <a:ext cx="86700" cy="86700"/>
          </a:xfrm>
          <a:prstGeom prst="ellipse">
            <a:avLst/>
          </a:prstGeom>
          <a:solidFill>
            <a:srgbClr val="F06E1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3"/>
          <p:cNvSpPr/>
          <p:nvPr/>
        </p:nvSpPr>
        <p:spPr>
          <a:xfrm>
            <a:off x="8605350" y="4822975"/>
            <a:ext cx="86700" cy="86700"/>
          </a:xfrm>
          <a:prstGeom prst="ellipse">
            <a:avLst/>
          </a:prstGeom>
          <a:solidFill>
            <a:srgbClr val="F06E1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"/>
          <p:cNvSpPr txBox="1"/>
          <p:nvPr/>
        </p:nvSpPr>
        <p:spPr>
          <a:xfrm>
            <a:off x="2070257" y="3809764"/>
            <a:ext cx="52305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activity on July 7, 2016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(Dallas police shooting)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/>
          <p:nvPr/>
        </p:nvSpPr>
        <p:spPr>
          <a:xfrm>
            <a:off x="1456050" y="954500"/>
            <a:ext cx="6550800" cy="2521800"/>
          </a:xfrm>
          <a:prstGeom prst="rect">
            <a:avLst/>
          </a:prstGeom>
          <a:solidFill>
            <a:srgbClr val="93C47D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 txBox="1"/>
          <p:nvPr/>
        </p:nvSpPr>
        <p:spPr>
          <a:xfrm>
            <a:off x="1456050" y="2013150"/>
            <a:ext cx="6231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30" name="Google Shape;330;p24"/>
          <p:cNvPicPr preferRelativeResize="0"/>
          <p:nvPr/>
        </p:nvPicPr>
        <p:blipFill rotWithShape="1">
          <a:blip r:embed="rId3">
            <a:alphaModFix/>
          </a:blip>
          <a:srcRect b="24208" l="11991" r="2596" t="4964"/>
          <a:stretch/>
        </p:blipFill>
        <p:spPr>
          <a:xfrm>
            <a:off x="1824075" y="1196250"/>
            <a:ext cx="5796025" cy="19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4"/>
          <p:cNvSpPr txBox="1"/>
          <p:nvPr/>
        </p:nvSpPr>
        <p:spPr>
          <a:xfrm>
            <a:off x="393900" y="0"/>
            <a:ext cx="83562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active time frame</a:t>
            </a:r>
            <a:endParaRPr/>
          </a:p>
        </p:txBody>
      </p:sp>
      <p:cxnSp>
        <p:nvCxnSpPr>
          <p:cNvPr id="332" name="Google Shape;332;p24"/>
          <p:cNvCxnSpPr/>
          <p:nvPr/>
        </p:nvCxnSpPr>
        <p:spPr>
          <a:xfrm>
            <a:off x="970306" y="4252850"/>
            <a:ext cx="7499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24"/>
          <p:cNvSpPr/>
          <p:nvPr/>
        </p:nvSpPr>
        <p:spPr>
          <a:xfrm>
            <a:off x="883275" y="4180550"/>
            <a:ext cx="149700" cy="1446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34" name="Google Shape;334;p24"/>
          <p:cNvSpPr/>
          <p:nvPr/>
        </p:nvSpPr>
        <p:spPr>
          <a:xfrm>
            <a:off x="8339650" y="4180550"/>
            <a:ext cx="149700" cy="1446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335" name="Google Shape;335;p24"/>
          <p:cNvCxnSpPr/>
          <p:nvPr/>
        </p:nvCxnSpPr>
        <p:spPr>
          <a:xfrm>
            <a:off x="6649450" y="4008950"/>
            <a:ext cx="10500" cy="48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24"/>
          <p:cNvSpPr txBox="1"/>
          <p:nvPr/>
        </p:nvSpPr>
        <p:spPr>
          <a:xfrm>
            <a:off x="5923600" y="4496750"/>
            <a:ext cx="14622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Confed. statue removed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6579850" y="3940775"/>
            <a:ext cx="149700" cy="1446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6579850" y="4420325"/>
            <a:ext cx="149700" cy="1446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39" name="Google Shape;339;p24"/>
          <p:cNvSpPr txBox="1"/>
          <p:nvPr/>
        </p:nvSpPr>
        <p:spPr>
          <a:xfrm>
            <a:off x="5976100" y="3604875"/>
            <a:ext cx="135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Aug. 16, 2017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cxnSp>
        <p:nvCxnSpPr>
          <p:cNvPr id="340" name="Google Shape;340;p24"/>
          <p:cNvCxnSpPr/>
          <p:nvPr/>
        </p:nvCxnSpPr>
        <p:spPr>
          <a:xfrm>
            <a:off x="5277850" y="4008950"/>
            <a:ext cx="10500" cy="48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24"/>
          <p:cNvSpPr txBox="1"/>
          <p:nvPr/>
        </p:nvSpPr>
        <p:spPr>
          <a:xfrm>
            <a:off x="4382350" y="4496750"/>
            <a:ext cx="1801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Charlottesville March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5208250" y="3940775"/>
            <a:ext cx="149700" cy="1446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5208250" y="4420325"/>
            <a:ext cx="149700" cy="1446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4604500" y="3604875"/>
            <a:ext cx="135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Aug. 13, 2017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cxnSp>
        <p:nvCxnSpPr>
          <p:cNvPr id="345" name="Google Shape;345;p24"/>
          <p:cNvCxnSpPr/>
          <p:nvPr/>
        </p:nvCxnSpPr>
        <p:spPr>
          <a:xfrm>
            <a:off x="2077450" y="4008950"/>
            <a:ext cx="10500" cy="48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24"/>
          <p:cNvSpPr txBox="1"/>
          <p:nvPr/>
        </p:nvSpPr>
        <p:spPr>
          <a:xfrm>
            <a:off x="1181950" y="4496750"/>
            <a:ext cx="1801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Rawandan president wins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47" name="Google Shape;347;p24"/>
          <p:cNvSpPr/>
          <p:nvPr/>
        </p:nvSpPr>
        <p:spPr>
          <a:xfrm>
            <a:off x="2007850" y="3940775"/>
            <a:ext cx="149700" cy="1446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2007850" y="4420325"/>
            <a:ext cx="149700" cy="1446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49" name="Google Shape;349;p24"/>
          <p:cNvSpPr txBox="1"/>
          <p:nvPr/>
        </p:nvSpPr>
        <p:spPr>
          <a:xfrm>
            <a:off x="1404100" y="3604875"/>
            <a:ext cx="135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Aug. 4, 2017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/>
        </p:nvSpPr>
        <p:spPr>
          <a:xfrm>
            <a:off x="1456050" y="142550"/>
            <a:ext cx="6231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Authors per category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55" name="Google Shape;355;p25"/>
          <p:cNvSpPr txBox="1"/>
          <p:nvPr/>
        </p:nvSpPr>
        <p:spPr>
          <a:xfrm>
            <a:off x="1849502" y="3167390"/>
            <a:ext cx="5472900" cy="1415400"/>
          </a:xfrm>
          <a:prstGeom prst="rect">
            <a:avLst/>
          </a:prstGeom>
          <a:gradFill>
            <a:gsLst>
              <a:gs pos="0">
                <a:srgbClr val="A64D79"/>
              </a:gs>
              <a:gs pos="100000">
                <a:srgbClr val="741B4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56" name="Google Shape;356;p25"/>
          <p:cNvSpPr txBox="1"/>
          <p:nvPr/>
        </p:nvSpPr>
        <p:spPr>
          <a:xfrm>
            <a:off x="1821598" y="3664000"/>
            <a:ext cx="42234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authors are non-english</a:t>
            </a:r>
            <a:endParaRPr/>
          </a:p>
        </p:txBody>
      </p:sp>
      <p:pic>
        <p:nvPicPr>
          <p:cNvPr id="357" name="Google Shape;3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959" y="3408247"/>
            <a:ext cx="1048921" cy="10420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25"/>
          <p:cNvCxnSpPr/>
          <p:nvPr/>
        </p:nvCxnSpPr>
        <p:spPr>
          <a:xfrm>
            <a:off x="479068" y="4866325"/>
            <a:ext cx="817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59" name="Google Shape;359;p25"/>
          <p:cNvSpPr/>
          <p:nvPr/>
        </p:nvSpPr>
        <p:spPr>
          <a:xfrm>
            <a:off x="4093600" y="4822975"/>
            <a:ext cx="86700" cy="86700"/>
          </a:xfrm>
          <a:prstGeom prst="ellipse">
            <a:avLst/>
          </a:prstGeom>
          <a:gradFill>
            <a:gsLst>
              <a:gs pos="0">
                <a:srgbClr val="A64D79"/>
              </a:gs>
              <a:gs pos="100000">
                <a:srgbClr val="741B47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4246000" y="4822975"/>
            <a:ext cx="86700" cy="86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4398400" y="4822975"/>
            <a:ext cx="86700" cy="86700"/>
          </a:xfrm>
          <a:prstGeom prst="ellipse">
            <a:avLst/>
          </a:prstGeom>
          <a:gradFill>
            <a:gsLst>
              <a:gs pos="0">
                <a:srgbClr val="A64D79"/>
              </a:gs>
              <a:gs pos="100000">
                <a:srgbClr val="741B47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4550800" y="4822975"/>
            <a:ext cx="86700" cy="86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4703200" y="4822975"/>
            <a:ext cx="86700" cy="86700"/>
          </a:xfrm>
          <a:prstGeom prst="ellipse">
            <a:avLst/>
          </a:prstGeom>
          <a:gradFill>
            <a:gsLst>
              <a:gs pos="0">
                <a:srgbClr val="A64D79"/>
              </a:gs>
              <a:gs pos="100000">
                <a:srgbClr val="741B47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436000" y="4822975"/>
            <a:ext cx="86700" cy="86700"/>
          </a:xfrm>
          <a:prstGeom prst="ellipse">
            <a:avLst/>
          </a:prstGeom>
          <a:gradFill>
            <a:gsLst>
              <a:gs pos="0">
                <a:srgbClr val="A64D79"/>
              </a:gs>
              <a:gs pos="100000">
                <a:srgbClr val="741B47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8589400" y="4822975"/>
            <a:ext cx="86700" cy="86700"/>
          </a:xfrm>
          <a:prstGeom prst="ellipse">
            <a:avLst/>
          </a:prstGeom>
          <a:gradFill>
            <a:gsLst>
              <a:gs pos="0">
                <a:srgbClr val="A64D79"/>
              </a:gs>
              <a:gs pos="100000">
                <a:srgbClr val="741B47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25"/>
          <p:cNvPicPr preferRelativeResize="0"/>
          <p:nvPr/>
        </p:nvPicPr>
        <p:blipFill rotWithShape="1">
          <a:blip r:embed="rId4">
            <a:alphaModFix/>
          </a:blip>
          <a:srcRect b="16584" l="16038" r="45610" t="51790"/>
          <a:stretch/>
        </p:blipFill>
        <p:spPr>
          <a:xfrm>
            <a:off x="1849500" y="855325"/>
            <a:ext cx="5472900" cy="23121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67" name="Google Shape;367;p25"/>
          <p:cNvSpPr/>
          <p:nvPr/>
        </p:nvSpPr>
        <p:spPr>
          <a:xfrm>
            <a:off x="2417650" y="1481400"/>
            <a:ext cx="240900" cy="9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/>
        </p:nvSpPr>
        <p:spPr>
          <a:xfrm>
            <a:off x="479075" y="142550"/>
            <a:ext cx="8196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Average followers</a:t>
            </a: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per author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73" name="Google Shape;373;p26"/>
          <p:cNvSpPr txBox="1"/>
          <p:nvPr/>
        </p:nvSpPr>
        <p:spPr>
          <a:xfrm>
            <a:off x="1808100" y="3159308"/>
            <a:ext cx="5527800" cy="14139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2270196" y="3496863"/>
            <a:ext cx="322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News feeds have the most followers per author</a:t>
            </a:r>
            <a:endParaRPr/>
          </a:p>
        </p:txBody>
      </p:sp>
      <p:pic>
        <p:nvPicPr>
          <p:cNvPr id="375" name="Google Shape;375;p26"/>
          <p:cNvPicPr preferRelativeResize="0"/>
          <p:nvPr/>
        </p:nvPicPr>
        <p:blipFill rotWithShape="1">
          <a:blip r:embed="rId3">
            <a:alphaModFix/>
          </a:blip>
          <a:srcRect b="19601" l="16577" r="46623" t="49344"/>
          <a:stretch/>
        </p:blipFill>
        <p:spPr>
          <a:xfrm>
            <a:off x="1808100" y="864950"/>
            <a:ext cx="5527800" cy="22941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76" name="Google Shape;3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801" y="3245837"/>
            <a:ext cx="1247575" cy="1240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26"/>
          <p:cNvCxnSpPr/>
          <p:nvPr/>
        </p:nvCxnSpPr>
        <p:spPr>
          <a:xfrm>
            <a:off x="479068" y="4866325"/>
            <a:ext cx="817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78" name="Google Shape;378;p26"/>
          <p:cNvSpPr/>
          <p:nvPr/>
        </p:nvSpPr>
        <p:spPr>
          <a:xfrm>
            <a:off x="40936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6"/>
          <p:cNvSpPr/>
          <p:nvPr/>
        </p:nvSpPr>
        <p:spPr>
          <a:xfrm>
            <a:off x="4246000" y="4822975"/>
            <a:ext cx="86700" cy="86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6"/>
          <p:cNvSpPr/>
          <p:nvPr/>
        </p:nvSpPr>
        <p:spPr>
          <a:xfrm>
            <a:off x="43984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6"/>
          <p:cNvSpPr/>
          <p:nvPr/>
        </p:nvSpPr>
        <p:spPr>
          <a:xfrm>
            <a:off x="4550800" y="4822975"/>
            <a:ext cx="86700" cy="86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6"/>
          <p:cNvSpPr/>
          <p:nvPr/>
        </p:nvSpPr>
        <p:spPr>
          <a:xfrm>
            <a:off x="47032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6"/>
          <p:cNvSpPr/>
          <p:nvPr/>
        </p:nvSpPr>
        <p:spPr>
          <a:xfrm>
            <a:off x="4360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6"/>
          <p:cNvSpPr/>
          <p:nvPr/>
        </p:nvSpPr>
        <p:spPr>
          <a:xfrm>
            <a:off x="85894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6"/>
          <p:cNvSpPr/>
          <p:nvPr/>
        </p:nvSpPr>
        <p:spPr>
          <a:xfrm>
            <a:off x="2330950" y="1458175"/>
            <a:ext cx="240900" cy="9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 txBox="1"/>
          <p:nvPr/>
        </p:nvSpPr>
        <p:spPr>
          <a:xfrm>
            <a:off x="451950" y="142550"/>
            <a:ext cx="82401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Retweet percentage per category</a:t>
            </a:r>
            <a:endParaRPr sz="3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91" name="Google Shape;391;p27"/>
          <p:cNvSpPr txBox="1"/>
          <p:nvPr/>
        </p:nvSpPr>
        <p:spPr>
          <a:xfrm>
            <a:off x="1689000" y="3299035"/>
            <a:ext cx="5766000" cy="1312200"/>
          </a:xfrm>
          <a:prstGeom prst="rect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92" name="Google Shape;392;p27"/>
          <p:cNvSpPr txBox="1"/>
          <p:nvPr/>
        </p:nvSpPr>
        <p:spPr>
          <a:xfrm>
            <a:off x="1922908" y="3564386"/>
            <a:ext cx="36087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Left trolls retweet the most </a:t>
            </a:r>
            <a:endParaRPr/>
          </a:p>
        </p:txBody>
      </p:sp>
      <p:cxnSp>
        <p:nvCxnSpPr>
          <p:cNvPr id="393" name="Google Shape;393;p27"/>
          <p:cNvCxnSpPr/>
          <p:nvPr/>
        </p:nvCxnSpPr>
        <p:spPr>
          <a:xfrm>
            <a:off x="479068" y="4866325"/>
            <a:ext cx="817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94" name="Google Shape;394;p27"/>
          <p:cNvSpPr/>
          <p:nvPr/>
        </p:nvSpPr>
        <p:spPr>
          <a:xfrm>
            <a:off x="40936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7"/>
          <p:cNvSpPr/>
          <p:nvPr/>
        </p:nvSpPr>
        <p:spPr>
          <a:xfrm>
            <a:off x="4246000" y="4822975"/>
            <a:ext cx="86700" cy="86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7"/>
          <p:cNvSpPr/>
          <p:nvPr/>
        </p:nvSpPr>
        <p:spPr>
          <a:xfrm>
            <a:off x="43984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7"/>
          <p:cNvSpPr/>
          <p:nvPr/>
        </p:nvSpPr>
        <p:spPr>
          <a:xfrm>
            <a:off x="4550800" y="4822975"/>
            <a:ext cx="86700" cy="86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7"/>
          <p:cNvSpPr/>
          <p:nvPr/>
        </p:nvSpPr>
        <p:spPr>
          <a:xfrm>
            <a:off x="47032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7"/>
          <p:cNvSpPr/>
          <p:nvPr/>
        </p:nvSpPr>
        <p:spPr>
          <a:xfrm>
            <a:off x="4360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7"/>
          <p:cNvSpPr/>
          <p:nvPr/>
        </p:nvSpPr>
        <p:spPr>
          <a:xfrm>
            <a:off x="85894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27"/>
          <p:cNvPicPr preferRelativeResize="0"/>
          <p:nvPr/>
        </p:nvPicPr>
        <p:blipFill rotWithShape="1">
          <a:blip r:embed="rId3">
            <a:alphaModFix/>
          </a:blip>
          <a:srcRect b="17165" l="17471" r="47628" t="51523"/>
          <a:stretch/>
        </p:blipFill>
        <p:spPr>
          <a:xfrm>
            <a:off x="1689000" y="912888"/>
            <a:ext cx="5766000" cy="23859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402" name="Google Shape;4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1875" y="3357000"/>
            <a:ext cx="1170876" cy="117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7"/>
          <p:cNvSpPr/>
          <p:nvPr/>
        </p:nvSpPr>
        <p:spPr>
          <a:xfrm>
            <a:off x="2147950" y="1528038"/>
            <a:ext cx="240900" cy="9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"/>
          <p:cNvSpPr txBox="1"/>
          <p:nvPr/>
        </p:nvSpPr>
        <p:spPr>
          <a:xfrm>
            <a:off x="1701750" y="3390600"/>
            <a:ext cx="5740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Naive bayes</a:t>
            </a:r>
            <a:endParaRPr sz="48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09" name="Google Shape;4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600" y="872200"/>
            <a:ext cx="2104800" cy="2257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" name="Google Shape;410;p28"/>
          <p:cNvSpPr txBox="1"/>
          <p:nvPr/>
        </p:nvSpPr>
        <p:spPr>
          <a:xfrm>
            <a:off x="2115900" y="4197700"/>
            <a:ext cx="4912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In memory of our Hero, Thomas Bayes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"/>
          <p:cNvSpPr txBox="1"/>
          <p:nvPr/>
        </p:nvSpPr>
        <p:spPr>
          <a:xfrm>
            <a:off x="568300" y="142550"/>
            <a:ext cx="78453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common words (left)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16" name="Google Shape;416;p29"/>
          <p:cNvSpPr/>
          <p:nvPr/>
        </p:nvSpPr>
        <p:spPr>
          <a:xfrm>
            <a:off x="4989400" y="1109750"/>
            <a:ext cx="3766200" cy="3822600"/>
          </a:xfrm>
          <a:prstGeom prst="rect">
            <a:avLst/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17" name="Google Shape;417;p29"/>
          <p:cNvSpPr txBox="1"/>
          <p:nvPr/>
        </p:nvSpPr>
        <p:spPr>
          <a:xfrm>
            <a:off x="5331400" y="1269525"/>
            <a:ext cx="30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insights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18" name="Google Shape;418;p29"/>
          <p:cNvSpPr txBox="1"/>
          <p:nvPr/>
        </p:nvSpPr>
        <p:spPr>
          <a:xfrm>
            <a:off x="5172400" y="1825563"/>
            <a:ext cx="34002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“Black” is </a:t>
            </a: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at the top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19" name="Google Shape;419;p29"/>
          <p:cNvSpPr/>
          <p:nvPr/>
        </p:nvSpPr>
        <p:spPr>
          <a:xfrm>
            <a:off x="306775" y="4507250"/>
            <a:ext cx="4265100" cy="425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#1 - black (27,041)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20" name="Google Shape;4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75" y="1109750"/>
            <a:ext cx="4265099" cy="339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587" y="3118275"/>
            <a:ext cx="2717825" cy="18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9"/>
          <p:cNvSpPr txBox="1"/>
          <p:nvPr/>
        </p:nvSpPr>
        <p:spPr>
          <a:xfrm>
            <a:off x="5471000" y="2415700"/>
            <a:ext cx="28800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“We made it!”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45720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23" name="Google Shape;423;p29"/>
          <p:cNvSpPr txBox="1"/>
          <p:nvPr/>
        </p:nvSpPr>
        <p:spPr>
          <a:xfrm>
            <a:off x="5432500" y="2708825"/>
            <a:ext cx="28800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-Jonathan Evans, 2018</a:t>
            </a:r>
            <a:endParaRPr i="1"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0"/>
          <p:cNvSpPr txBox="1"/>
          <p:nvPr/>
        </p:nvSpPr>
        <p:spPr>
          <a:xfrm>
            <a:off x="780200" y="142550"/>
            <a:ext cx="7792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common hashtags (left)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29" name="Google Shape;429;p30"/>
          <p:cNvSpPr/>
          <p:nvPr/>
        </p:nvSpPr>
        <p:spPr>
          <a:xfrm>
            <a:off x="410950" y="4362650"/>
            <a:ext cx="4161000" cy="425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#1 - BLM (9,618)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4844925" y="924052"/>
            <a:ext cx="3766200" cy="3863700"/>
          </a:xfrm>
          <a:prstGeom prst="rect">
            <a:avLst/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31" name="Google Shape;431;p30"/>
          <p:cNvSpPr txBox="1"/>
          <p:nvPr/>
        </p:nvSpPr>
        <p:spPr>
          <a:xfrm>
            <a:off x="4979750" y="1125000"/>
            <a:ext cx="35061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Insights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32" name="Google Shape;432;p30"/>
          <p:cNvSpPr txBox="1"/>
          <p:nvPr/>
        </p:nvSpPr>
        <p:spPr>
          <a:xfrm>
            <a:off x="5003925" y="2305450"/>
            <a:ext cx="3448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SOUNDCLOUD - twitter trolls make mixtapes too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33" name="Google Shape;4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50" y="924050"/>
            <a:ext cx="4161000" cy="34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875" y="3003275"/>
            <a:ext cx="3085451" cy="17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0"/>
          <p:cNvSpPr txBox="1"/>
          <p:nvPr/>
        </p:nvSpPr>
        <p:spPr>
          <a:xfrm>
            <a:off x="5003925" y="1556475"/>
            <a:ext cx="3448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Left trolls tried to appeal to black twitter users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"/>
          <p:cNvSpPr txBox="1"/>
          <p:nvPr/>
        </p:nvSpPr>
        <p:spPr>
          <a:xfrm>
            <a:off x="780200" y="142550"/>
            <a:ext cx="7792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common Words (Right)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41" name="Google Shape;441;p31"/>
          <p:cNvSpPr/>
          <p:nvPr/>
        </p:nvSpPr>
        <p:spPr>
          <a:xfrm>
            <a:off x="410950" y="4362650"/>
            <a:ext cx="4161000" cy="4251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#1 - Trump (108,891)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42" name="Google Shape;442;p31"/>
          <p:cNvSpPr/>
          <p:nvPr/>
        </p:nvSpPr>
        <p:spPr>
          <a:xfrm>
            <a:off x="4844925" y="924052"/>
            <a:ext cx="3766200" cy="3863700"/>
          </a:xfrm>
          <a:prstGeom prst="rect">
            <a:avLst/>
          </a:prstGeom>
          <a:solidFill>
            <a:srgbClr val="CC412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43" name="Google Shape;443;p31"/>
          <p:cNvSpPr txBox="1"/>
          <p:nvPr/>
        </p:nvSpPr>
        <p:spPr>
          <a:xfrm>
            <a:off x="4979750" y="1125000"/>
            <a:ext cx="35061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Insights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44" name="Google Shape;444;p31"/>
          <p:cNvSpPr txBox="1"/>
          <p:nvPr/>
        </p:nvSpPr>
        <p:spPr>
          <a:xfrm>
            <a:off x="5003925" y="1799225"/>
            <a:ext cx="3448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Right trolls tend to only discuss politics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45" name="Google Shape;4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00" y="924050"/>
            <a:ext cx="4161001" cy="34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026" y="2799575"/>
            <a:ext cx="2149126" cy="19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113550" y="142550"/>
            <a:ext cx="7041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background</a:t>
            </a:r>
            <a:endParaRPr sz="31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075" y="2043200"/>
            <a:ext cx="1777200" cy="1656000"/>
          </a:xfrm>
          <a:prstGeom prst="ellipse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4"/>
          <p:cNvSpPr/>
          <p:nvPr/>
        </p:nvSpPr>
        <p:spPr>
          <a:xfrm>
            <a:off x="486475" y="1967000"/>
            <a:ext cx="1777200" cy="1656000"/>
          </a:xfrm>
          <a:prstGeom prst="ellipse">
            <a:avLst/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Internet </a:t>
            </a:r>
            <a:r>
              <a:rPr lang="en">
                <a:solidFill>
                  <a:srgbClr val="1C4587"/>
                </a:solidFill>
                <a:latin typeface="Bungee Inline"/>
                <a:ea typeface="Bungee Inline"/>
                <a:cs typeface="Bungee Inline"/>
                <a:sym typeface="Bungee Inline"/>
              </a:rPr>
              <a:t>Research</a:t>
            </a:r>
            <a:r>
              <a:rPr lang="en"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r>
              <a:rPr lang="en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Agency</a:t>
            </a:r>
            <a:endParaRPr>
              <a:solidFill>
                <a:srgbClr val="CC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675" y="1029263"/>
            <a:ext cx="1777200" cy="1656000"/>
          </a:xfrm>
          <a:prstGeom prst="ellipse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7" name="Google Shape;67;p14"/>
          <p:cNvCxnSpPr/>
          <p:nvPr/>
        </p:nvCxnSpPr>
        <p:spPr>
          <a:xfrm>
            <a:off x="6676587" y="3877475"/>
            <a:ext cx="202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/>
          <p:nvPr/>
        </p:nvSpPr>
        <p:spPr>
          <a:xfrm>
            <a:off x="8652418" y="3810050"/>
            <a:ext cx="140400" cy="1446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597593" y="3810050"/>
            <a:ext cx="140400" cy="144600"/>
          </a:xfrm>
          <a:prstGeom prst="ellipse">
            <a:avLst/>
          </a:prstGeom>
          <a:solidFill>
            <a:srgbClr val="F06E1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414374" y="3835950"/>
            <a:ext cx="202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4"/>
          <p:cNvSpPr/>
          <p:nvPr/>
        </p:nvSpPr>
        <p:spPr>
          <a:xfrm>
            <a:off x="2390206" y="3768525"/>
            <a:ext cx="140400" cy="144600"/>
          </a:xfrm>
          <a:prstGeom prst="ellipse">
            <a:avLst/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35381" y="3768525"/>
            <a:ext cx="140400" cy="144600"/>
          </a:xfrm>
          <a:prstGeom prst="ellipse">
            <a:avLst/>
          </a:prstGeom>
          <a:solidFill>
            <a:srgbClr val="1C4587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73" name="Google Shape;73;p14"/>
          <p:cNvCxnSpPr/>
          <p:nvPr/>
        </p:nvCxnSpPr>
        <p:spPr>
          <a:xfrm>
            <a:off x="3558899" y="2860538"/>
            <a:ext cx="202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4"/>
          <p:cNvSpPr/>
          <p:nvPr/>
        </p:nvSpPr>
        <p:spPr>
          <a:xfrm>
            <a:off x="5534731" y="2793113"/>
            <a:ext cx="140400" cy="144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3479906" y="2793113"/>
            <a:ext cx="140400" cy="144600"/>
          </a:xfrm>
          <a:prstGeom prst="ellipse">
            <a:avLst/>
          </a:prstGeom>
          <a:solidFill>
            <a:srgbClr val="FE741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575325" y="3928238"/>
            <a:ext cx="2228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Fivethirtyeight released the data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9775" y="3898925"/>
            <a:ext cx="2735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Russian troll factory sent the tweets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204300" y="2965838"/>
            <a:ext cx="2735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Two Clemson professors assembled the data 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cxnSp>
        <p:nvCxnSpPr>
          <p:cNvPr id="79" name="Google Shape;79;p14"/>
          <p:cNvCxnSpPr/>
          <p:nvPr/>
        </p:nvCxnSpPr>
        <p:spPr>
          <a:xfrm>
            <a:off x="479068" y="4942525"/>
            <a:ext cx="817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0" name="Google Shape;80;p14"/>
          <p:cNvSpPr/>
          <p:nvPr/>
        </p:nvSpPr>
        <p:spPr>
          <a:xfrm>
            <a:off x="4093600" y="4899175"/>
            <a:ext cx="86700" cy="86700"/>
          </a:xfrm>
          <a:prstGeom prst="ellipse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4246000" y="4899175"/>
            <a:ext cx="86700" cy="86700"/>
          </a:xfrm>
          <a:prstGeom prst="ellipse">
            <a:avLst/>
          </a:prstGeom>
          <a:solidFill>
            <a:srgbClr val="F06E1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4398400" y="4899175"/>
            <a:ext cx="86700" cy="86700"/>
          </a:xfrm>
          <a:prstGeom prst="ellipse">
            <a:avLst/>
          </a:prstGeom>
          <a:solidFill>
            <a:srgbClr val="F1C23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4550800" y="4899175"/>
            <a:ext cx="86700" cy="86700"/>
          </a:xfrm>
          <a:prstGeom prst="ellipse">
            <a:avLst/>
          </a:prstGeom>
          <a:solidFill>
            <a:srgbClr val="FE741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4703200" y="4899175"/>
            <a:ext cx="86700" cy="86700"/>
          </a:xfrm>
          <a:prstGeom prst="ellipse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436000" y="4899175"/>
            <a:ext cx="86700" cy="86700"/>
          </a:xfrm>
          <a:prstGeom prst="ellipse">
            <a:avLst/>
          </a:prstGeom>
          <a:solidFill>
            <a:srgbClr val="F06E1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8589400" y="4899175"/>
            <a:ext cx="86700" cy="86700"/>
          </a:xfrm>
          <a:prstGeom prst="ellipse">
            <a:avLst/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2"/>
          <p:cNvSpPr txBox="1"/>
          <p:nvPr/>
        </p:nvSpPr>
        <p:spPr>
          <a:xfrm>
            <a:off x="568300" y="142550"/>
            <a:ext cx="78453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common Hashtags (Right)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4989400" y="1109750"/>
            <a:ext cx="3766200" cy="3822600"/>
          </a:xfrm>
          <a:prstGeom prst="rect">
            <a:avLst/>
          </a:prstGeom>
          <a:solidFill>
            <a:srgbClr val="CC412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53" name="Google Shape;453;p32"/>
          <p:cNvSpPr txBox="1"/>
          <p:nvPr/>
        </p:nvSpPr>
        <p:spPr>
          <a:xfrm>
            <a:off x="5331400" y="1269525"/>
            <a:ext cx="30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insights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54" name="Google Shape;454;p32"/>
          <p:cNvSpPr txBox="1"/>
          <p:nvPr/>
        </p:nvSpPr>
        <p:spPr>
          <a:xfrm>
            <a:off x="5100250" y="1674075"/>
            <a:ext cx="3544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TCOT - top conservatives on twitter 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55" name="Google Shape;455;p32"/>
          <p:cNvSpPr/>
          <p:nvPr/>
        </p:nvSpPr>
        <p:spPr>
          <a:xfrm>
            <a:off x="306775" y="4507250"/>
            <a:ext cx="4265100" cy="4251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#1 - MAGA (14,443)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56" name="Google Shape;4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75" y="1109750"/>
            <a:ext cx="4265101" cy="339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038" y="3041800"/>
            <a:ext cx="2167225" cy="19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2"/>
          <p:cNvSpPr txBox="1"/>
          <p:nvPr/>
        </p:nvSpPr>
        <p:spPr>
          <a:xfrm>
            <a:off x="5100250" y="2091369"/>
            <a:ext cx="3544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PJNET - patriot journalist network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5025550" y="2468200"/>
            <a:ext cx="3693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Wake up america - apparently, america is sleepy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3"/>
          <p:cNvSpPr txBox="1"/>
          <p:nvPr/>
        </p:nvSpPr>
        <p:spPr>
          <a:xfrm>
            <a:off x="1701750" y="295875"/>
            <a:ext cx="5740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Results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graphicFrame>
        <p:nvGraphicFramePr>
          <p:cNvPr id="465" name="Google Shape;465;p33"/>
          <p:cNvGraphicFramePr/>
          <p:nvPr/>
        </p:nvGraphicFramePr>
        <p:xfrm>
          <a:off x="523025" y="12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{A4F0A6A1-FAB0-4214-9BD7-0D3AC8080D43}</a:tableStyleId>
              </a:tblPr>
              <a:tblGrid>
                <a:gridCol w="2442850"/>
                <a:gridCol w="1908175"/>
                <a:gridCol w="2041375"/>
                <a:gridCol w="1705550"/>
              </a:tblGrid>
              <a:tr h="4880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Top Hashtags</a:t>
                      </a:r>
                      <a:endParaRPr sz="1600"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50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100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C4587"/>
                        </a:gs>
                        <a:gs pos="100000">
                          <a:srgbClr val="1155CC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500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88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Words Used</a:t>
                      </a:r>
                      <a:endParaRPr sz="1600"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500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1,000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C4587"/>
                        </a:gs>
                        <a:gs pos="100000">
                          <a:srgbClr val="1155CC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5,000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693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True Negative</a:t>
                      </a:r>
                      <a:endParaRPr sz="1600"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256,270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256,240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C4587"/>
                        </a:gs>
                        <a:gs pos="100000">
                          <a:srgbClr val="1155CC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255,907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693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True Positive</a:t>
                      </a:r>
                      <a:endParaRPr sz="1600"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119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563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C4587"/>
                        </a:gs>
                        <a:gs pos="100000">
                          <a:srgbClr val="1155CC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1,821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693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False Positive</a:t>
                      </a:r>
                      <a:endParaRPr sz="1600"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31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C4587"/>
                        </a:gs>
                        <a:gs pos="100000">
                          <a:srgbClr val="1155CC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364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693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False Negative</a:t>
                      </a:r>
                      <a:endParaRPr sz="1600"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75,431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74,987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C4587"/>
                        </a:gs>
                        <a:gs pos="100000">
                          <a:srgbClr val="1155CC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73,729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693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True Predictions</a:t>
                      </a:r>
                      <a:endParaRPr sz="1600"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77.26%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77.39%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C4587"/>
                        </a:gs>
                        <a:gs pos="100000">
                          <a:srgbClr val="1155CC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77.67%</a:t>
                      </a:r>
                      <a:endParaRPr>
                        <a:solidFill>
                          <a:srgbClr val="FFFFFF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C0000"/>
                        </a:gs>
                        <a:gs pos="100000">
                          <a:srgbClr val="CC412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cxnSp>
        <p:nvCxnSpPr>
          <p:cNvPr id="466" name="Google Shape;466;p33"/>
          <p:cNvCxnSpPr/>
          <p:nvPr/>
        </p:nvCxnSpPr>
        <p:spPr>
          <a:xfrm>
            <a:off x="479068" y="4866325"/>
            <a:ext cx="817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67" name="Google Shape;467;p33"/>
          <p:cNvSpPr/>
          <p:nvPr/>
        </p:nvSpPr>
        <p:spPr>
          <a:xfrm>
            <a:off x="40936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3"/>
          <p:cNvSpPr/>
          <p:nvPr/>
        </p:nvSpPr>
        <p:spPr>
          <a:xfrm>
            <a:off x="42460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3"/>
          <p:cNvSpPr/>
          <p:nvPr/>
        </p:nvSpPr>
        <p:spPr>
          <a:xfrm>
            <a:off x="43984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3"/>
          <p:cNvSpPr/>
          <p:nvPr/>
        </p:nvSpPr>
        <p:spPr>
          <a:xfrm>
            <a:off x="45508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47032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3"/>
          <p:cNvSpPr/>
          <p:nvPr/>
        </p:nvSpPr>
        <p:spPr>
          <a:xfrm>
            <a:off x="4360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3"/>
          <p:cNvSpPr/>
          <p:nvPr/>
        </p:nvSpPr>
        <p:spPr>
          <a:xfrm>
            <a:off x="85894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4"/>
          <p:cNvSpPr txBox="1"/>
          <p:nvPr/>
        </p:nvSpPr>
        <p:spPr>
          <a:xfrm>
            <a:off x="1749900" y="4256625"/>
            <a:ext cx="5740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C4587"/>
                </a:solidFill>
                <a:latin typeface="Bungee Inline"/>
                <a:ea typeface="Bungee Inline"/>
                <a:cs typeface="Bungee Inline"/>
                <a:sym typeface="Bungee Inline"/>
              </a:rPr>
              <a:t>77% accuracy</a:t>
            </a:r>
            <a:endParaRPr sz="2000">
              <a:solidFill>
                <a:srgbClr val="1C4587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79" name="Google Shape;479;p34"/>
          <p:cNvSpPr txBox="1"/>
          <p:nvPr/>
        </p:nvSpPr>
        <p:spPr>
          <a:xfrm>
            <a:off x="1749900" y="166425"/>
            <a:ext cx="5740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Final model</a:t>
            </a:r>
            <a:endParaRPr sz="36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80" name="Google Shape;480;p34"/>
          <p:cNvSpPr txBox="1"/>
          <p:nvPr/>
        </p:nvSpPr>
        <p:spPr>
          <a:xfrm>
            <a:off x="1993800" y="3487350"/>
            <a:ext cx="5085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100 hashtag / 1000 word Naive Bayes model</a:t>
            </a:r>
            <a:endParaRPr sz="2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81" name="Google Shape;481;p34"/>
          <p:cNvSpPr txBox="1"/>
          <p:nvPr/>
        </p:nvSpPr>
        <p:spPr>
          <a:xfrm>
            <a:off x="2147450" y="1083725"/>
            <a:ext cx="2186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100</a:t>
            </a:r>
            <a:endParaRPr sz="4800">
              <a:solidFill>
                <a:srgbClr val="CC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hashtags</a:t>
            </a:r>
            <a:endParaRPr sz="2400">
              <a:solidFill>
                <a:srgbClr val="CC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82" name="Google Shape;482;p34"/>
          <p:cNvSpPr txBox="1"/>
          <p:nvPr/>
        </p:nvSpPr>
        <p:spPr>
          <a:xfrm rot="1415">
            <a:off x="3478646" y="1591706"/>
            <a:ext cx="2186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/</a:t>
            </a:r>
            <a:endParaRPr sz="48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483" name="Google Shape;483;p34"/>
          <p:cNvSpPr txBox="1"/>
          <p:nvPr/>
        </p:nvSpPr>
        <p:spPr>
          <a:xfrm>
            <a:off x="4694575" y="1969200"/>
            <a:ext cx="2186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C4587"/>
                </a:solidFill>
                <a:latin typeface="Bungee Inline"/>
                <a:ea typeface="Bungee Inline"/>
                <a:cs typeface="Bungee Inline"/>
                <a:sym typeface="Bungee Inline"/>
              </a:rPr>
              <a:t>1000</a:t>
            </a:r>
            <a:endParaRPr sz="4800">
              <a:solidFill>
                <a:srgbClr val="1C4587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C4587"/>
                </a:solidFill>
                <a:latin typeface="Bungee Inline"/>
                <a:ea typeface="Bungee Inline"/>
                <a:cs typeface="Bungee Inline"/>
                <a:sym typeface="Bungee Inline"/>
              </a:rPr>
              <a:t>words</a:t>
            </a:r>
            <a:endParaRPr sz="2400">
              <a:solidFill>
                <a:srgbClr val="1C4587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cxnSp>
        <p:nvCxnSpPr>
          <p:cNvPr id="484" name="Google Shape;484;p34"/>
          <p:cNvCxnSpPr/>
          <p:nvPr/>
        </p:nvCxnSpPr>
        <p:spPr>
          <a:xfrm>
            <a:off x="479068" y="4866325"/>
            <a:ext cx="817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85" name="Google Shape;485;p34"/>
          <p:cNvSpPr/>
          <p:nvPr/>
        </p:nvSpPr>
        <p:spPr>
          <a:xfrm>
            <a:off x="4093600" y="4822975"/>
            <a:ext cx="86700" cy="86700"/>
          </a:xfrm>
          <a:prstGeom prst="ellipse">
            <a:avLst/>
          </a:prstGeom>
          <a:solidFill>
            <a:srgbClr val="99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4"/>
          <p:cNvSpPr/>
          <p:nvPr/>
        </p:nvSpPr>
        <p:spPr>
          <a:xfrm>
            <a:off x="4246000" y="4822975"/>
            <a:ext cx="86700" cy="86700"/>
          </a:xfrm>
          <a:prstGeom prst="ellipse">
            <a:avLst/>
          </a:prstGeom>
          <a:solidFill>
            <a:srgbClr val="07376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4"/>
          <p:cNvSpPr/>
          <p:nvPr/>
        </p:nvSpPr>
        <p:spPr>
          <a:xfrm>
            <a:off x="4398400" y="4822975"/>
            <a:ext cx="86700" cy="86700"/>
          </a:xfrm>
          <a:prstGeom prst="ellipse">
            <a:avLst/>
          </a:prstGeom>
          <a:solidFill>
            <a:srgbClr val="99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4"/>
          <p:cNvSpPr/>
          <p:nvPr/>
        </p:nvSpPr>
        <p:spPr>
          <a:xfrm>
            <a:off x="4550800" y="4822975"/>
            <a:ext cx="86700" cy="86700"/>
          </a:xfrm>
          <a:prstGeom prst="ellipse">
            <a:avLst/>
          </a:prstGeom>
          <a:solidFill>
            <a:srgbClr val="07376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4"/>
          <p:cNvSpPr/>
          <p:nvPr/>
        </p:nvSpPr>
        <p:spPr>
          <a:xfrm>
            <a:off x="4703200" y="4822975"/>
            <a:ext cx="86700" cy="86700"/>
          </a:xfrm>
          <a:prstGeom prst="ellipse">
            <a:avLst/>
          </a:prstGeom>
          <a:solidFill>
            <a:srgbClr val="99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4"/>
          <p:cNvSpPr/>
          <p:nvPr/>
        </p:nvSpPr>
        <p:spPr>
          <a:xfrm>
            <a:off x="436000" y="4822975"/>
            <a:ext cx="86700" cy="86700"/>
          </a:xfrm>
          <a:prstGeom prst="ellipse">
            <a:avLst/>
          </a:prstGeom>
          <a:solidFill>
            <a:srgbClr val="99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4"/>
          <p:cNvSpPr/>
          <p:nvPr/>
        </p:nvSpPr>
        <p:spPr>
          <a:xfrm>
            <a:off x="8589400" y="4822975"/>
            <a:ext cx="86700" cy="86700"/>
          </a:xfrm>
          <a:prstGeom prst="ellipse">
            <a:avLst/>
          </a:prstGeom>
          <a:solidFill>
            <a:srgbClr val="07376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 txBox="1"/>
          <p:nvPr/>
        </p:nvSpPr>
        <p:spPr>
          <a:xfrm>
            <a:off x="1701750" y="3196575"/>
            <a:ext cx="5740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Solutions</a:t>
            </a:r>
            <a:endParaRPr sz="48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97" name="Google Shape;4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013" y="746775"/>
            <a:ext cx="2947969" cy="23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/>
          <p:nvPr/>
        </p:nvSpPr>
        <p:spPr>
          <a:xfrm>
            <a:off x="1786600" y="152900"/>
            <a:ext cx="5740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Solutions</a:t>
            </a:r>
            <a:endParaRPr sz="48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503" name="Google Shape;503;p36"/>
          <p:cNvSpPr/>
          <p:nvPr/>
        </p:nvSpPr>
        <p:spPr>
          <a:xfrm>
            <a:off x="317850" y="1190725"/>
            <a:ext cx="1898700" cy="34002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>
            <a:off x="2567798" y="1190725"/>
            <a:ext cx="1898700" cy="3400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>
            <a:off x="4800422" y="1190725"/>
            <a:ext cx="1898700" cy="3400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 txBox="1"/>
          <p:nvPr/>
        </p:nvSpPr>
        <p:spPr>
          <a:xfrm>
            <a:off x="853612" y="1210910"/>
            <a:ext cx="8271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1</a:t>
            </a:r>
            <a:endParaRPr sz="4800" u="sng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507" name="Google Shape;507;p36"/>
          <p:cNvSpPr txBox="1"/>
          <p:nvPr/>
        </p:nvSpPr>
        <p:spPr>
          <a:xfrm>
            <a:off x="5392291" y="1210910"/>
            <a:ext cx="8271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rgbClr val="1155CC"/>
                </a:solidFill>
                <a:latin typeface="Bungee Inline"/>
                <a:ea typeface="Bungee Inline"/>
                <a:cs typeface="Bungee Inline"/>
                <a:sym typeface="Bungee Inline"/>
              </a:rPr>
              <a:t>3</a:t>
            </a:r>
            <a:endParaRPr sz="4800" u="sng">
              <a:solidFill>
                <a:srgbClr val="1155CC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508" name="Google Shape;508;p36"/>
          <p:cNvSpPr txBox="1"/>
          <p:nvPr/>
        </p:nvSpPr>
        <p:spPr>
          <a:xfrm>
            <a:off x="3131614" y="1210910"/>
            <a:ext cx="8271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rgbClr val="A61C00"/>
                </a:solidFill>
                <a:latin typeface="Bungee Inline"/>
                <a:ea typeface="Bungee Inline"/>
                <a:cs typeface="Bungee Inline"/>
                <a:sym typeface="Bungee Inline"/>
              </a:rPr>
              <a:t>2</a:t>
            </a:r>
            <a:endParaRPr sz="4800" u="sng">
              <a:solidFill>
                <a:srgbClr val="A61C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509" name="Google Shape;509;p36"/>
          <p:cNvSpPr txBox="1"/>
          <p:nvPr/>
        </p:nvSpPr>
        <p:spPr>
          <a:xfrm>
            <a:off x="317850" y="2027693"/>
            <a:ext cx="18513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Don’t go to twitter for political information - try reading a newspaper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510" name="Google Shape;5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876" y="3817645"/>
            <a:ext cx="732609" cy="43512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6"/>
          <p:cNvSpPr txBox="1"/>
          <p:nvPr/>
        </p:nvSpPr>
        <p:spPr>
          <a:xfrm>
            <a:off x="2591476" y="2267739"/>
            <a:ext cx="18513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  <a:latin typeface="Bungee Inline"/>
                <a:ea typeface="Bungee Inline"/>
                <a:cs typeface="Bungee Inline"/>
                <a:sym typeface="Bungee Inline"/>
              </a:rPr>
              <a:t>Fact check everything you read</a:t>
            </a:r>
            <a:endParaRPr>
              <a:solidFill>
                <a:srgbClr val="A61C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512" name="Google Shape;5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785" y="3448687"/>
            <a:ext cx="1308795" cy="108631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6"/>
          <p:cNvSpPr txBox="1"/>
          <p:nvPr/>
        </p:nvSpPr>
        <p:spPr>
          <a:xfrm>
            <a:off x="4865228" y="2267733"/>
            <a:ext cx="18513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Bungee Inline"/>
                <a:ea typeface="Bungee Inline"/>
                <a:cs typeface="Bungee Inline"/>
                <a:sym typeface="Bungee Inline"/>
              </a:rPr>
              <a:t>Pay close attention to hashtags</a:t>
            </a:r>
            <a:endParaRPr>
              <a:solidFill>
                <a:srgbClr val="1155CC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514" name="Google Shape;514;p36"/>
          <p:cNvSpPr/>
          <p:nvPr/>
        </p:nvSpPr>
        <p:spPr>
          <a:xfrm>
            <a:off x="6975143" y="1190725"/>
            <a:ext cx="1898700" cy="34002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6"/>
          <p:cNvSpPr txBox="1"/>
          <p:nvPr/>
        </p:nvSpPr>
        <p:spPr>
          <a:xfrm>
            <a:off x="7510905" y="1210910"/>
            <a:ext cx="8271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4</a:t>
            </a:r>
            <a:endParaRPr sz="4800" u="sng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516" name="Google Shape;516;p36"/>
          <p:cNvSpPr txBox="1"/>
          <p:nvPr/>
        </p:nvSpPr>
        <p:spPr>
          <a:xfrm>
            <a:off x="6998826" y="2091967"/>
            <a:ext cx="18513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Deactivate all of your social media accounts and become amish 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517" name="Google Shape;5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8300" y="3559973"/>
            <a:ext cx="1172400" cy="70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18" name="Google Shape;518;p36"/>
          <p:cNvPicPr preferRelativeResize="0"/>
          <p:nvPr/>
        </p:nvPicPr>
        <p:blipFill rotWithShape="1">
          <a:blip r:embed="rId6">
            <a:alphaModFix/>
          </a:blip>
          <a:srcRect b="24796" l="23116" r="20776" t="20282"/>
          <a:stretch/>
        </p:blipFill>
        <p:spPr>
          <a:xfrm>
            <a:off x="5281703" y="3559984"/>
            <a:ext cx="936000" cy="819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19" name="Google Shape;519;p36"/>
          <p:cNvCxnSpPr/>
          <p:nvPr/>
        </p:nvCxnSpPr>
        <p:spPr>
          <a:xfrm>
            <a:off x="479068" y="4866325"/>
            <a:ext cx="817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20" name="Google Shape;520;p36"/>
          <p:cNvSpPr/>
          <p:nvPr/>
        </p:nvSpPr>
        <p:spPr>
          <a:xfrm>
            <a:off x="40936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6"/>
          <p:cNvSpPr/>
          <p:nvPr/>
        </p:nvSpPr>
        <p:spPr>
          <a:xfrm>
            <a:off x="42460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6"/>
          <p:cNvSpPr/>
          <p:nvPr/>
        </p:nvSpPr>
        <p:spPr>
          <a:xfrm>
            <a:off x="43984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6"/>
          <p:cNvSpPr/>
          <p:nvPr/>
        </p:nvSpPr>
        <p:spPr>
          <a:xfrm>
            <a:off x="45508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6"/>
          <p:cNvSpPr/>
          <p:nvPr/>
        </p:nvSpPr>
        <p:spPr>
          <a:xfrm>
            <a:off x="47032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6"/>
          <p:cNvSpPr/>
          <p:nvPr/>
        </p:nvSpPr>
        <p:spPr>
          <a:xfrm>
            <a:off x="4360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6"/>
          <p:cNvSpPr/>
          <p:nvPr/>
        </p:nvSpPr>
        <p:spPr>
          <a:xfrm>
            <a:off x="85894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/>
          <p:nvPr/>
        </p:nvSpPr>
        <p:spPr>
          <a:xfrm>
            <a:off x="1701750" y="3562250"/>
            <a:ext cx="5740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Questions?</a:t>
            </a:r>
            <a:endParaRPr sz="29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532" name="Google Shape;5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150" y="928450"/>
            <a:ext cx="2339700" cy="244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33" name="Google Shape;533;p37"/>
          <p:cNvCxnSpPr/>
          <p:nvPr/>
        </p:nvCxnSpPr>
        <p:spPr>
          <a:xfrm>
            <a:off x="479068" y="4866325"/>
            <a:ext cx="817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34" name="Google Shape;534;p37"/>
          <p:cNvSpPr/>
          <p:nvPr/>
        </p:nvSpPr>
        <p:spPr>
          <a:xfrm>
            <a:off x="40936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7"/>
          <p:cNvSpPr/>
          <p:nvPr/>
        </p:nvSpPr>
        <p:spPr>
          <a:xfrm>
            <a:off x="42460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7"/>
          <p:cNvSpPr/>
          <p:nvPr/>
        </p:nvSpPr>
        <p:spPr>
          <a:xfrm>
            <a:off x="43984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7"/>
          <p:cNvSpPr/>
          <p:nvPr/>
        </p:nvSpPr>
        <p:spPr>
          <a:xfrm>
            <a:off x="45508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7"/>
          <p:cNvSpPr/>
          <p:nvPr/>
        </p:nvSpPr>
        <p:spPr>
          <a:xfrm>
            <a:off x="47032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7"/>
          <p:cNvSpPr/>
          <p:nvPr/>
        </p:nvSpPr>
        <p:spPr>
          <a:xfrm>
            <a:off x="4360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7"/>
          <p:cNvSpPr/>
          <p:nvPr/>
        </p:nvSpPr>
        <p:spPr>
          <a:xfrm>
            <a:off x="85894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/>
        </p:nvSpPr>
        <p:spPr>
          <a:xfrm>
            <a:off x="1113550" y="142550"/>
            <a:ext cx="7041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Importance</a:t>
            </a:r>
            <a:r>
              <a:rPr lang="en" sz="31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of our </a:t>
            </a:r>
            <a:r>
              <a:rPr lang="en" sz="3100">
                <a:solidFill>
                  <a:srgbClr val="1C4587"/>
                </a:solidFill>
                <a:latin typeface="Bungee Inline"/>
                <a:ea typeface="Bungee Inline"/>
                <a:cs typeface="Bungee Inline"/>
                <a:sym typeface="Bungee Inline"/>
              </a:rPr>
              <a:t>analysis</a:t>
            </a:r>
            <a:endParaRPr sz="3100">
              <a:solidFill>
                <a:srgbClr val="1C4587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1702956" y="4158238"/>
            <a:ext cx="5862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See how truthful the fake news theories are</a:t>
            </a:r>
            <a:endParaRPr sz="16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229125" y="3211800"/>
            <a:ext cx="4748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Become better informed citizens</a:t>
            </a:r>
            <a:endParaRPr sz="16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cxnSp>
        <p:nvCxnSpPr>
          <p:cNvPr id="94" name="Google Shape;94;p15"/>
          <p:cNvCxnSpPr/>
          <p:nvPr/>
        </p:nvCxnSpPr>
        <p:spPr>
          <a:xfrm>
            <a:off x="2229125" y="3109850"/>
            <a:ext cx="47487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5"/>
          <p:cNvSpPr/>
          <p:nvPr/>
        </p:nvSpPr>
        <p:spPr>
          <a:xfrm>
            <a:off x="2128800" y="3037550"/>
            <a:ext cx="149700" cy="144600"/>
          </a:xfrm>
          <a:prstGeom prst="ellipse">
            <a:avLst/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6915150" y="3037550"/>
            <a:ext cx="149700" cy="144600"/>
          </a:xfrm>
          <a:prstGeom prst="ellipse">
            <a:avLst/>
          </a:prstGeom>
          <a:solidFill>
            <a:srgbClr val="1155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1302948" y="3692063"/>
            <a:ext cx="6387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4587"/>
                </a:solidFill>
                <a:latin typeface="Bungee Inline"/>
                <a:ea typeface="Bungee Inline"/>
                <a:cs typeface="Bungee Inline"/>
                <a:sym typeface="Bungee Inline"/>
              </a:rPr>
              <a:t>Understand when to expect troll tweets</a:t>
            </a:r>
            <a:endParaRPr sz="1600">
              <a:solidFill>
                <a:srgbClr val="1C4587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1368075" y="4568900"/>
            <a:ext cx="65328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see impact on political views</a:t>
            </a:r>
            <a:endParaRPr sz="1600">
              <a:solidFill>
                <a:srgbClr val="CC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24299" r="24304" t="0"/>
          <a:stretch/>
        </p:blipFill>
        <p:spPr>
          <a:xfrm>
            <a:off x="4847088" y="1047950"/>
            <a:ext cx="1777200" cy="1715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750" y="2182700"/>
            <a:ext cx="1777200" cy="1715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63" y="2182700"/>
            <a:ext cx="1777200" cy="1715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8500" y="1047950"/>
            <a:ext cx="1777200" cy="1715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707" y="1581779"/>
            <a:ext cx="2562600" cy="163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1456050" y="142550"/>
            <a:ext cx="6231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Data</a:t>
            </a: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we </a:t>
            </a:r>
            <a:r>
              <a:rPr lang="en" sz="3300">
                <a:solidFill>
                  <a:srgbClr val="0000FF"/>
                </a:solidFill>
                <a:latin typeface="Bungee Inline"/>
                <a:ea typeface="Bungee Inline"/>
                <a:cs typeface="Bungee Inline"/>
                <a:sym typeface="Bungee Inline"/>
              </a:rPr>
              <a:t>used</a:t>
            </a:r>
            <a:endParaRPr sz="3300">
              <a:solidFill>
                <a:srgbClr val="0000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5575" y="3698475"/>
            <a:ext cx="80235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Russian Troll tweets from 2012-2018</a:t>
            </a:r>
            <a:r>
              <a:rPr lang="en" sz="1700">
                <a:solidFill>
                  <a:srgbClr val="FF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1700">
              <a:solidFill>
                <a:srgbClr val="FF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671 MB </a:t>
            </a:r>
            <a:r>
              <a:rPr lang="en" sz="17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|</a:t>
            </a:r>
            <a:r>
              <a:rPr lang="en" sz="17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3 Million Rows </a:t>
            </a:r>
            <a:r>
              <a:rPr lang="en" sz="1700">
                <a:solidFill>
                  <a:srgbClr val="0000FF"/>
                </a:solidFill>
                <a:latin typeface="Bungee Inline"/>
                <a:ea typeface="Bungee Inline"/>
                <a:cs typeface="Bungee Inline"/>
                <a:sym typeface="Bungee Inline"/>
              </a:rPr>
              <a:t>|</a:t>
            </a:r>
            <a:r>
              <a:rPr lang="en" sz="17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15 columns</a:t>
            </a:r>
            <a:endParaRPr sz="1700">
              <a:solidFill>
                <a:srgbClr val="3D85C6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7275" y="587350"/>
            <a:ext cx="3152259" cy="301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6"/>
          <p:cNvCxnSpPr/>
          <p:nvPr/>
        </p:nvCxnSpPr>
        <p:spPr>
          <a:xfrm>
            <a:off x="479068" y="4866325"/>
            <a:ext cx="817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2" name="Google Shape;112;p16"/>
          <p:cNvSpPr/>
          <p:nvPr/>
        </p:nvSpPr>
        <p:spPr>
          <a:xfrm>
            <a:off x="40936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42460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43984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45508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47032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436000" y="4822975"/>
            <a:ext cx="86700" cy="867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589400" y="4822975"/>
            <a:ext cx="86700" cy="867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574200" y="2837700"/>
            <a:ext cx="799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Exploratory analysis</a:t>
            </a:r>
            <a:endParaRPr sz="48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150" y="458625"/>
            <a:ext cx="1597701" cy="22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7450741" y="2725850"/>
            <a:ext cx="1494600" cy="213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860191" y="2733100"/>
            <a:ext cx="1494600" cy="213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5655453" y="2733100"/>
            <a:ext cx="1494600" cy="213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C458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015166" y="2733100"/>
            <a:ext cx="1494600" cy="213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C458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189441" y="2733100"/>
            <a:ext cx="1494600" cy="213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1008591" y="254325"/>
            <a:ext cx="71268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Active Trolls 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82866" y="1057875"/>
            <a:ext cx="1494600" cy="12720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2004429" y="1057875"/>
            <a:ext cx="1494600" cy="1272000"/>
          </a:xfrm>
          <a:prstGeom prst="ellipse">
            <a:avLst/>
          </a:prstGeom>
          <a:gradFill>
            <a:gsLst>
              <a:gs pos="0">
                <a:srgbClr val="1C458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3826018" y="1057875"/>
            <a:ext cx="1494600" cy="12720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5647606" y="1057875"/>
            <a:ext cx="1494600" cy="1272000"/>
          </a:xfrm>
          <a:prstGeom prst="ellipse">
            <a:avLst/>
          </a:prstGeom>
          <a:gradFill>
            <a:gsLst>
              <a:gs pos="0">
                <a:srgbClr val="1C458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7469195" y="1116750"/>
            <a:ext cx="1494600" cy="12720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18"/>
          <p:cNvCxnSpPr/>
          <p:nvPr/>
        </p:nvCxnSpPr>
        <p:spPr>
          <a:xfrm>
            <a:off x="236619" y="2562825"/>
            <a:ext cx="1379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8"/>
          <p:cNvSpPr/>
          <p:nvPr/>
        </p:nvSpPr>
        <p:spPr>
          <a:xfrm>
            <a:off x="1475609" y="2490525"/>
            <a:ext cx="140400" cy="1446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121409" y="2490525"/>
            <a:ext cx="140400" cy="1446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43" name="Google Shape;143;p18"/>
          <p:cNvCxnSpPr/>
          <p:nvPr/>
        </p:nvCxnSpPr>
        <p:spPr>
          <a:xfrm>
            <a:off x="2058219" y="2562825"/>
            <a:ext cx="1379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8"/>
          <p:cNvSpPr/>
          <p:nvPr/>
        </p:nvSpPr>
        <p:spPr>
          <a:xfrm>
            <a:off x="3358634" y="2490525"/>
            <a:ext cx="140400" cy="1446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2004434" y="2490525"/>
            <a:ext cx="140400" cy="1446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46" name="Google Shape;146;p18"/>
          <p:cNvCxnSpPr/>
          <p:nvPr/>
        </p:nvCxnSpPr>
        <p:spPr>
          <a:xfrm>
            <a:off x="3933594" y="2562825"/>
            <a:ext cx="1379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8"/>
          <p:cNvSpPr/>
          <p:nvPr/>
        </p:nvSpPr>
        <p:spPr>
          <a:xfrm>
            <a:off x="5234009" y="2490525"/>
            <a:ext cx="140400" cy="1446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3879809" y="2490525"/>
            <a:ext cx="140400" cy="1446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5701394" y="2562825"/>
            <a:ext cx="1379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8"/>
          <p:cNvSpPr/>
          <p:nvPr/>
        </p:nvSpPr>
        <p:spPr>
          <a:xfrm>
            <a:off x="7001809" y="2490525"/>
            <a:ext cx="140400" cy="1446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5647609" y="2490525"/>
            <a:ext cx="140400" cy="144600"/>
          </a:xfrm>
          <a:prstGeom prst="ellipse">
            <a:avLst/>
          </a:prstGeom>
          <a:gradFill>
            <a:gsLst>
              <a:gs pos="0">
                <a:srgbClr val="3C78D8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52" name="Google Shape;152;p18"/>
          <p:cNvCxnSpPr/>
          <p:nvPr/>
        </p:nvCxnSpPr>
        <p:spPr>
          <a:xfrm>
            <a:off x="7522969" y="2557300"/>
            <a:ext cx="1379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8"/>
          <p:cNvSpPr/>
          <p:nvPr/>
        </p:nvSpPr>
        <p:spPr>
          <a:xfrm>
            <a:off x="8831034" y="2485000"/>
            <a:ext cx="140400" cy="144600"/>
          </a:xfrm>
          <a:prstGeom prst="ellipse">
            <a:avLst/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7469184" y="2485000"/>
            <a:ext cx="140400" cy="144600"/>
          </a:xfrm>
          <a:prstGeom prst="ellipse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152091" y="1508225"/>
            <a:ext cx="1494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@exquote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979228" y="1508225"/>
            <a:ext cx="1545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@screamymonkey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3795291" y="1534725"/>
            <a:ext cx="1494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@ameliebaldwin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5639791" y="1534725"/>
            <a:ext cx="1494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@worldnewspoli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7373491" y="1541613"/>
            <a:ext cx="1649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@todaypittsburgh</a:t>
            </a:r>
            <a:endParaRPr sz="9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231641" y="2744663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Total tweets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231641" y="3458338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Region</a:t>
            </a:r>
            <a:r>
              <a:rPr lang="en" sz="1200" u="sng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1200" u="sng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03" y="3776537"/>
            <a:ext cx="410227" cy="2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539941" y="3032038"/>
            <a:ext cx="827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59,652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2033291" y="2733100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Total tweets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2029441" y="3456413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Region</a:t>
            </a:r>
            <a:r>
              <a:rPr lang="en" sz="1200" u="sng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1200" u="sng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278" y="3776525"/>
            <a:ext cx="410227" cy="2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2332428" y="2988463"/>
            <a:ext cx="827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44,041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3902341" y="2733100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Total tweets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3866066" y="3436338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Region</a:t>
            </a:r>
            <a:r>
              <a:rPr lang="en" sz="1200" u="sng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1200" u="sng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503" y="3776525"/>
            <a:ext cx="410227" cy="2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4226491" y="2988463"/>
            <a:ext cx="827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36,974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5672466" y="2733100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Total tweets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5686216" y="3436338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Region</a:t>
            </a:r>
            <a:r>
              <a:rPr lang="en" sz="1200" u="sng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1200" u="sng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653" y="3776525"/>
            <a:ext cx="410227" cy="2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5989216" y="2988450"/>
            <a:ext cx="827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35,371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7450741" y="2723075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Total tweets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7506366" y="3441588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Region</a:t>
            </a:r>
            <a:r>
              <a:rPr lang="en" sz="1200" u="sng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1200" u="sng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803" y="3776525"/>
            <a:ext cx="410227" cy="2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7799391" y="2988438"/>
            <a:ext cx="827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33,602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247041" y="4237550"/>
            <a:ext cx="137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Category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2062041" y="4237550"/>
            <a:ext cx="137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Category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3933591" y="4237550"/>
            <a:ext cx="137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Category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5705216" y="4237550"/>
            <a:ext cx="137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Category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7526791" y="4237550"/>
            <a:ext cx="137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Category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397675" y="4481450"/>
            <a:ext cx="1140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commercial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2233050" y="4481450"/>
            <a:ext cx="1140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News feed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4068425" y="4481450"/>
            <a:ext cx="1140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Right Troll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5842800" y="4481450"/>
            <a:ext cx="1140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Right troll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7658975" y="4481450"/>
            <a:ext cx="1140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News feed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/>
        </p:nvSpPr>
        <p:spPr>
          <a:xfrm>
            <a:off x="2048513" y="1004950"/>
            <a:ext cx="1433100" cy="1354500"/>
          </a:xfrm>
          <a:prstGeom prst="rect">
            <a:avLst/>
          </a:prstGeom>
          <a:gradFill>
            <a:gsLst>
              <a:gs pos="0">
                <a:srgbClr val="1C458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1008600" y="154775"/>
            <a:ext cx="71268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POPULAR Trolls 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cxnSp>
        <p:nvCxnSpPr>
          <p:cNvPr id="196" name="Google Shape;196;p19"/>
          <p:cNvCxnSpPr/>
          <p:nvPr/>
        </p:nvCxnSpPr>
        <p:spPr>
          <a:xfrm>
            <a:off x="275241" y="2562825"/>
            <a:ext cx="1379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19"/>
          <p:cNvSpPr/>
          <p:nvPr/>
        </p:nvSpPr>
        <p:spPr>
          <a:xfrm>
            <a:off x="1514231" y="2490525"/>
            <a:ext cx="140400" cy="144600"/>
          </a:xfrm>
          <a:prstGeom prst="ellipse">
            <a:avLst/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160031" y="2490525"/>
            <a:ext cx="140400" cy="144600"/>
          </a:xfrm>
          <a:prstGeom prst="ellipse">
            <a:avLst/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99" name="Google Shape;199;p19"/>
          <p:cNvCxnSpPr/>
          <p:nvPr/>
        </p:nvCxnSpPr>
        <p:spPr>
          <a:xfrm>
            <a:off x="2096841" y="2562825"/>
            <a:ext cx="1379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19"/>
          <p:cNvSpPr/>
          <p:nvPr/>
        </p:nvSpPr>
        <p:spPr>
          <a:xfrm>
            <a:off x="3397256" y="2490525"/>
            <a:ext cx="140400" cy="144600"/>
          </a:xfrm>
          <a:prstGeom prst="ellipse">
            <a:avLst/>
          </a:prstGeom>
          <a:solidFill>
            <a:srgbClr val="1C4587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2043056" y="2490525"/>
            <a:ext cx="140400" cy="144600"/>
          </a:xfrm>
          <a:prstGeom prst="ellipse">
            <a:avLst/>
          </a:prstGeom>
          <a:solidFill>
            <a:srgbClr val="1C4587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202" name="Google Shape;202;p19"/>
          <p:cNvCxnSpPr/>
          <p:nvPr/>
        </p:nvCxnSpPr>
        <p:spPr>
          <a:xfrm>
            <a:off x="3972216" y="2562825"/>
            <a:ext cx="1379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19"/>
          <p:cNvSpPr/>
          <p:nvPr/>
        </p:nvSpPr>
        <p:spPr>
          <a:xfrm>
            <a:off x="5272631" y="2490525"/>
            <a:ext cx="140400" cy="144600"/>
          </a:xfrm>
          <a:prstGeom prst="ellipse">
            <a:avLst/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3918431" y="2490525"/>
            <a:ext cx="140400" cy="144600"/>
          </a:xfrm>
          <a:prstGeom prst="ellipse">
            <a:avLst/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205" name="Google Shape;205;p19"/>
          <p:cNvCxnSpPr/>
          <p:nvPr/>
        </p:nvCxnSpPr>
        <p:spPr>
          <a:xfrm>
            <a:off x="5740016" y="2562825"/>
            <a:ext cx="1379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19"/>
          <p:cNvSpPr/>
          <p:nvPr/>
        </p:nvSpPr>
        <p:spPr>
          <a:xfrm>
            <a:off x="7040431" y="2490525"/>
            <a:ext cx="140400" cy="144600"/>
          </a:xfrm>
          <a:prstGeom prst="ellipse">
            <a:avLst/>
          </a:prstGeom>
          <a:solidFill>
            <a:srgbClr val="1C4587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5686231" y="2490525"/>
            <a:ext cx="140400" cy="144600"/>
          </a:xfrm>
          <a:prstGeom prst="ellipse">
            <a:avLst/>
          </a:prstGeom>
          <a:solidFill>
            <a:srgbClr val="1C4587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208" name="Google Shape;208;p19"/>
          <p:cNvCxnSpPr/>
          <p:nvPr/>
        </p:nvCxnSpPr>
        <p:spPr>
          <a:xfrm>
            <a:off x="7500166" y="2562825"/>
            <a:ext cx="1379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19"/>
          <p:cNvSpPr/>
          <p:nvPr/>
        </p:nvSpPr>
        <p:spPr>
          <a:xfrm>
            <a:off x="8800581" y="2490525"/>
            <a:ext cx="140400" cy="144600"/>
          </a:xfrm>
          <a:prstGeom prst="ellipse">
            <a:avLst/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7446381" y="2490525"/>
            <a:ext cx="140400" cy="144600"/>
          </a:xfrm>
          <a:prstGeom prst="ellipse">
            <a:avLst/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2050100" y="1534725"/>
            <a:ext cx="1433100" cy="318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@ten_gop</a:t>
            </a:r>
            <a:endParaRPr sz="900">
              <a:solidFill>
                <a:srgbClr val="CC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230788" y="1004950"/>
            <a:ext cx="1433100" cy="13545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232375" y="1534725"/>
            <a:ext cx="1433100" cy="318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Bungee Inline"/>
                <a:ea typeface="Bungee Inline"/>
                <a:cs typeface="Bungee Inline"/>
                <a:sym typeface="Bungee Inline"/>
              </a:rPr>
              <a:t>@novostimsk</a:t>
            </a:r>
            <a:endParaRPr sz="900">
              <a:solidFill>
                <a:srgbClr val="1155CC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3944563" y="1004950"/>
            <a:ext cx="1433100" cy="1354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 txBox="1"/>
          <p:nvPr/>
        </p:nvSpPr>
        <p:spPr>
          <a:xfrm>
            <a:off x="3946150" y="1534725"/>
            <a:ext cx="1433100" cy="318300"/>
          </a:xfrm>
          <a:prstGeom prst="rect">
            <a:avLst/>
          </a:prstGeom>
          <a:solidFill>
            <a:srgbClr val="1C4587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@novostispb</a:t>
            </a:r>
            <a:endParaRPr sz="8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5738825" y="1004950"/>
            <a:ext cx="1433100" cy="13545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 txBox="1"/>
          <p:nvPr/>
        </p:nvSpPr>
        <p:spPr>
          <a:xfrm>
            <a:off x="5740413" y="1534725"/>
            <a:ext cx="1433100" cy="318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Bungee Inline"/>
                <a:ea typeface="Bungee Inline"/>
                <a:cs typeface="Bungee Inline"/>
                <a:sym typeface="Bungee Inline"/>
              </a:rPr>
              <a:t>@kadirovrussia</a:t>
            </a:r>
            <a:endParaRPr sz="900">
              <a:solidFill>
                <a:srgbClr val="1155CC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7472513" y="1004950"/>
            <a:ext cx="1433100" cy="1354500"/>
          </a:xfrm>
          <a:prstGeom prst="rect">
            <a:avLst/>
          </a:prstGeom>
          <a:gradFill>
            <a:gsLst>
              <a:gs pos="0">
                <a:srgbClr val="1C458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7474100" y="1534725"/>
            <a:ext cx="1433100" cy="318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@maxdementiev</a:t>
            </a:r>
            <a:endParaRPr sz="900">
              <a:solidFill>
                <a:srgbClr val="CC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7489363" y="2725850"/>
            <a:ext cx="1494600" cy="213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C458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/>
          <p:nvPr/>
        </p:nvSpPr>
        <p:spPr>
          <a:xfrm>
            <a:off x="3898813" y="2733100"/>
            <a:ext cx="1494600" cy="2139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5694075" y="2733100"/>
            <a:ext cx="1494600" cy="213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2053788" y="2733100"/>
            <a:ext cx="1494600" cy="213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C458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228063" y="2733100"/>
            <a:ext cx="1494600" cy="213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C0000"/>
              </a:gs>
              <a:gs pos="100000">
                <a:srgbClr val="CC4125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 txBox="1"/>
          <p:nvPr/>
        </p:nvSpPr>
        <p:spPr>
          <a:xfrm>
            <a:off x="270263" y="2744663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followers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231963" y="3491800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Region</a:t>
            </a:r>
            <a:r>
              <a:rPr lang="en" sz="1200" u="sng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1200" u="sng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499575" y="2969088"/>
            <a:ext cx="951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251,276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2071913" y="2733100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Followers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2068063" y="3456413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Region</a:t>
            </a:r>
            <a:r>
              <a:rPr lang="en" sz="1200" u="sng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1200" u="sng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30" name="Google Shape;2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962" y="3775862"/>
            <a:ext cx="410227" cy="2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9"/>
          <p:cNvSpPr txBox="1"/>
          <p:nvPr/>
        </p:nvSpPr>
        <p:spPr>
          <a:xfrm>
            <a:off x="2347100" y="2945700"/>
            <a:ext cx="9045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145,244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3940963" y="2733100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Followers</a:t>
            </a:r>
            <a:endParaRPr sz="1200">
              <a:solidFill>
                <a:srgbClr val="CC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3937113" y="3456413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Region</a:t>
            </a:r>
            <a:r>
              <a:rPr lang="en" sz="1200" u="sng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1200" u="sng">
              <a:solidFill>
                <a:srgbClr val="CC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4196527" y="2980475"/>
            <a:ext cx="951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113,638</a:t>
            </a:r>
            <a:endParaRPr sz="1200">
              <a:solidFill>
                <a:srgbClr val="CC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5711088" y="2733100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Followers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36" name="Google Shape;236;p19"/>
          <p:cNvSpPr txBox="1"/>
          <p:nvPr/>
        </p:nvSpPr>
        <p:spPr>
          <a:xfrm>
            <a:off x="5707238" y="3456413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Region</a:t>
            </a:r>
            <a:r>
              <a:rPr lang="en" sz="1200" u="sng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1200" u="sng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37" name="Google Shape;2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287" y="3784900"/>
            <a:ext cx="410227" cy="2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9"/>
          <p:cNvSpPr txBox="1"/>
          <p:nvPr/>
        </p:nvSpPr>
        <p:spPr>
          <a:xfrm>
            <a:off x="6027838" y="2950213"/>
            <a:ext cx="827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110,115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39" name="Google Shape;239;p19"/>
          <p:cNvSpPr txBox="1"/>
          <p:nvPr/>
        </p:nvSpPr>
        <p:spPr>
          <a:xfrm>
            <a:off x="7489363" y="2723075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Followers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7531163" y="3460213"/>
            <a:ext cx="1433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Region</a:t>
            </a:r>
            <a:r>
              <a:rPr lang="en" sz="1200" u="sng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 </a:t>
            </a:r>
            <a:endParaRPr sz="1200" u="sng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7734625" y="2950225"/>
            <a:ext cx="1041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103,197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285663" y="4237550"/>
            <a:ext cx="137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Category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2100663" y="4237550"/>
            <a:ext cx="137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Category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3972213" y="4237550"/>
            <a:ext cx="137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Category</a:t>
            </a:r>
            <a:endParaRPr sz="1200">
              <a:solidFill>
                <a:srgbClr val="CC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5743838" y="4237550"/>
            <a:ext cx="137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Category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7565413" y="4237550"/>
            <a:ext cx="137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Category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405063" y="4481450"/>
            <a:ext cx="1140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Right Troll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2240438" y="4481450"/>
            <a:ext cx="1140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left Troll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4075813" y="4481450"/>
            <a:ext cx="1140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Non-english</a:t>
            </a:r>
            <a:endParaRPr sz="1000">
              <a:solidFill>
                <a:srgbClr val="CC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5871088" y="4481450"/>
            <a:ext cx="1140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Right Troll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7666313" y="4481450"/>
            <a:ext cx="1140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left Troll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426838" y="3725263"/>
            <a:ext cx="1041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UNKNOWN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53" name="Google Shape;2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212" y="3775862"/>
            <a:ext cx="410227" cy="2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9"/>
          <p:cNvSpPr txBox="1"/>
          <p:nvPr/>
        </p:nvSpPr>
        <p:spPr>
          <a:xfrm>
            <a:off x="7734613" y="3715825"/>
            <a:ext cx="1041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UNKNOWN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0"/>
          <p:cNvPicPr preferRelativeResize="0"/>
          <p:nvPr/>
        </p:nvPicPr>
        <p:blipFill rotWithShape="1">
          <a:blip r:embed="rId3">
            <a:alphaModFix/>
          </a:blip>
          <a:srcRect b="1620" l="1495" r="1369" t="1900"/>
          <a:stretch/>
        </p:blipFill>
        <p:spPr>
          <a:xfrm>
            <a:off x="1773900" y="953350"/>
            <a:ext cx="5596200" cy="36505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20"/>
          <p:cNvSpPr txBox="1"/>
          <p:nvPr/>
        </p:nvSpPr>
        <p:spPr>
          <a:xfrm>
            <a:off x="1852060" y="1664997"/>
            <a:ext cx="9213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USA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2684986" y="3097290"/>
            <a:ext cx="12972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Unknown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1701750" y="149300"/>
            <a:ext cx="57405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Active Regions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1739550" y="1995300"/>
            <a:ext cx="11463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&gt; </a:t>
            </a: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2,000,000 Tweets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2760425" y="3319352"/>
            <a:ext cx="11463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&gt; 500,000 Tweets</a:t>
            </a:r>
            <a:endParaRPr sz="10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cxnSp>
        <p:nvCxnSpPr>
          <p:cNvPr id="265" name="Google Shape;265;p20"/>
          <p:cNvCxnSpPr/>
          <p:nvPr/>
        </p:nvCxnSpPr>
        <p:spPr>
          <a:xfrm flipH="1">
            <a:off x="5711875" y="2645250"/>
            <a:ext cx="1839000" cy="436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0"/>
          <p:cNvSpPr txBox="1"/>
          <p:nvPr/>
        </p:nvSpPr>
        <p:spPr>
          <a:xfrm>
            <a:off x="7635700" y="2419350"/>
            <a:ext cx="14004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azerbaijan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cxnSp>
        <p:nvCxnSpPr>
          <p:cNvPr id="267" name="Google Shape;267;p20"/>
          <p:cNvCxnSpPr/>
          <p:nvPr/>
        </p:nvCxnSpPr>
        <p:spPr>
          <a:xfrm flipH="1">
            <a:off x="6222100" y="3313375"/>
            <a:ext cx="1413600" cy="2829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0"/>
          <p:cNvSpPr txBox="1"/>
          <p:nvPr/>
        </p:nvSpPr>
        <p:spPr>
          <a:xfrm>
            <a:off x="7559500" y="3109875"/>
            <a:ext cx="15528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United arab emirates (UAE)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cxnSp>
        <p:nvCxnSpPr>
          <p:cNvPr id="269" name="Google Shape;269;p20"/>
          <p:cNvCxnSpPr/>
          <p:nvPr/>
        </p:nvCxnSpPr>
        <p:spPr>
          <a:xfrm flipH="1">
            <a:off x="6093050" y="1558450"/>
            <a:ext cx="1410300" cy="304200"/>
          </a:xfrm>
          <a:prstGeom prst="straightConnector1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0"/>
          <p:cNvSpPr txBox="1"/>
          <p:nvPr/>
        </p:nvSpPr>
        <p:spPr>
          <a:xfrm>
            <a:off x="7559500" y="1200150"/>
            <a:ext cx="14004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Russian federation</a:t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cxnSp>
        <p:nvCxnSpPr>
          <p:cNvPr id="271" name="Google Shape;271;p20"/>
          <p:cNvCxnSpPr/>
          <p:nvPr/>
        </p:nvCxnSpPr>
        <p:spPr>
          <a:xfrm>
            <a:off x="479068" y="4866325"/>
            <a:ext cx="817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72" name="Google Shape;272;p20"/>
          <p:cNvSpPr/>
          <p:nvPr/>
        </p:nvSpPr>
        <p:spPr>
          <a:xfrm>
            <a:off x="4093600" y="4822975"/>
            <a:ext cx="86700" cy="86700"/>
          </a:xfrm>
          <a:prstGeom prst="ellipse">
            <a:avLst/>
          </a:prstGeom>
          <a:solidFill>
            <a:srgbClr val="99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"/>
          <p:cNvSpPr/>
          <p:nvPr/>
        </p:nvSpPr>
        <p:spPr>
          <a:xfrm>
            <a:off x="4246000" y="4822975"/>
            <a:ext cx="86700" cy="86700"/>
          </a:xfrm>
          <a:prstGeom prst="ellipse">
            <a:avLst/>
          </a:prstGeom>
          <a:solidFill>
            <a:srgbClr val="07376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"/>
          <p:cNvSpPr/>
          <p:nvPr/>
        </p:nvSpPr>
        <p:spPr>
          <a:xfrm>
            <a:off x="4398400" y="4822975"/>
            <a:ext cx="86700" cy="86700"/>
          </a:xfrm>
          <a:prstGeom prst="ellipse">
            <a:avLst/>
          </a:prstGeom>
          <a:solidFill>
            <a:srgbClr val="99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"/>
          <p:cNvSpPr/>
          <p:nvPr/>
        </p:nvSpPr>
        <p:spPr>
          <a:xfrm>
            <a:off x="4550800" y="4822975"/>
            <a:ext cx="86700" cy="86700"/>
          </a:xfrm>
          <a:prstGeom prst="ellipse">
            <a:avLst/>
          </a:prstGeom>
          <a:solidFill>
            <a:srgbClr val="07376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4703200" y="4822975"/>
            <a:ext cx="86700" cy="86700"/>
          </a:xfrm>
          <a:prstGeom prst="ellipse">
            <a:avLst/>
          </a:prstGeom>
          <a:solidFill>
            <a:srgbClr val="99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436000" y="4822975"/>
            <a:ext cx="86700" cy="86700"/>
          </a:xfrm>
          <a:prstGeom prst="ellipse">
            <a:avLst/>
          </a:prstGeom>
          <a:solidFill>
            <a:srgbClr val="99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8589400" y="4822975"/>
            <a:ext cx="86700" cy="86700"/>
          </a:xfrm>
          <a:prstGeom prst="ellipse">
            <a:avLst/>
          </a:prstGeom>
          <a:solidFill>
            <a:srgbClr val="07376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 txBox="1"/>
          <p:nvPr/>
        </p:nvSpPr>
        <p:spPr>
          <a:xfrm>
            <a:off x="7305700" y="1616821"/>
            <a:ext cx="19080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  <a:latin typeface="Bungee Inline"/>
                <a:ea typeface="Bungee Inline"/>
                <a:cs typeface="Bungee Inline"/>
                <a:sym typeface="Bungee Inline"/>
              </a:rPr>
              <a:t>&gt; 37,000 tweets</a:t>
            </a:r>
            <a:endParaRPr sz="1000">
              <a:solidFill>
                <a:srgbClr val="073763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80" name="Google Shape;280;p20"/>
          <p:cNvSpPr txBox="1"/>
          <p:nvPr/>
        </p:nvSpPr>
        <p:spPr>
          <a:xfrm>
            <a:off x="7305700" y="2655596"/>
            <a:ext cx="19080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ungee Inline"/>
                <a:ea typeface="Bungee Inline"/>
                <a:cs typeface="Bungee Inline"/>
                <a:sym typeface="Bungee Inline"/>
              </a:rPr>
              <a:t>&gt; 100,000 tweets</a:t>
            </a:r>
            <a:endParaRPr sz="1000"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81" name="Google Shape;281;p20"/>
          <p:cNvSpPr txBox="1"/>
          <p:nvPr/>
        </p:nvSpPr>
        <p:spPr>
          <a:xfrm>
            <a:off x="7305700" y="3564146"/>
            <a:ext cx="19080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&gt; 74,000 tweets</a:t>
            </a:r>
            <a:endParaRPr sz="1000">
              <a:solidFill>
                <a:srgbClr val="99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/>
          <p:nvPr/>
        </p:nvSpPr>
        <p:spPr>
          <a:xfrm>
            <a:off x="1456050" y="142550"/>
            <a:ext cx="6231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Most common Words</a:t>
            </a:r>
            <a:endParaRPr sz="3300"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410950" y="4362650"/>
            <a:ext cx="4161000" cy="425100"/>
          </a:xfrm>
          <a:prstGeom prst="rect">
            <a:avLst/>
          </a:prstGeom>
          <a:solidFill>
            <a:srgbClr val="F06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#1 - Trump (165,399)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88" name="Google Shape;2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50" y="924050"/>
            <a:ext cx="4161050" cy="34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1"/>
          <p:cNvSpPr/>
          <p:nvPr/>
        </p:nvSpPr>
        <p:spPr>
          <a:xfrm>
            <a:off x="4844925" y="924052"/>
            <a:ext cx="3766200" cy="3863700"/>
          </a:xfrm>
          <a:prstGeom prst="rect">
            <a:avLst/>
          </a:prstGeom>
          <a:solidFill>
            <a:srgbClr val="F06E1A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4979750" y="1125000"/>
            <a:ext cx="35061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Insights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5003925" y="1524725"/>
            <a:ext cx="3448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We probably shouldn’t show these findings to trump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92" name="Google Shape;2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66713" y="2773400"/>
            <a:ext cx="2021125" cy="20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 txBox="1"/>
          <p:nvPr/>
        </p:nvSpPr>
        <p:spPr>
          <a:xfrm>
            <a:off x="5003925" y="2149625"/>
            <a:ext cx="3448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he’s mentioned over 160,000 times</a:t>
            </a:r>
            <a:endParaRPr>
              <a:solidFill>
                <a:srgbClr val="FFFFFF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